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1" r:id="rId3"/>
    <p:sldId id="262" r:id="rId4"/>
    <p:sldId id="263" r:id="rId5"/>
    <p:sldId id="257" r:id="rId6"/>
    <p:sldId id="258" r:id="rId7"/>
    <p:sldId id="259" r:id="rId8"/>
    <p:sldId id="264" r:id="rId9"/>
    <p:sldId id="260"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12"/>
    <p:restoredTop sz="94632"/>
  </p:normalViewPr>
  <p:slideViewPr>
    <p:cSldViewPr>
      <p:cViewPr varScale="1">
        <p:scale>
          <a:sx n="111" d="100"/>
          <a:sy n="111" d="100"/>
        </p:scale>
        <p:origin x="1256" y="2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EE9A12-1F27-49C8-B319-E0AE18E8CC89}" type="datetimeFigureOut">
              <a:rPr lang="zh-CN" altLang="en-US" smtClean="0"/>
              <a:t>16/9/30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B0EC7B-98AA-4A77-8957-9F6AE93E0A4A}" type="slidenum">
              <a:rPr lang="zh-CN" altLang="en-US" smtClean="0"/>
              <a:t>‹#›</a:t>
            </a:fld>
            <a:endParaRPr lang="zh-CN" altLang="en-US"/>
          </a:p>
        </p:txBody>
      </p:sp>
    </p:spTree>
    <p:extLst>
      <p:ext uri="{BB962C8B-B14F-4D97-AF65-F5344CB8AC3E}">
        <p14:creationId xmlns:p14="http://schemas.microsoft.com/office/powerpoint/2010/main" val="1958028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E9A12-1F27-49C8-B319-E0AE18E8CC89}" type="datetimeFigureOut">
              <a:rPr lang="zh-CN" altLang="en-US" smtClean="0"/>
              <a:t>16/9/30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B0EC7B-98AA-4A77-8957-9F6AE93E0A4A}" type="slidenum">
              <a:rPr lang="zh-CN" altLang="en-US" smtClean="0"/>
              <a:t>‹#›</a:t>
            </a:fld>
            <a:endParaRPr lang="zh-CN" altLang="en-US"/>
          </a:p>
        </p:txBody>
      </p:sp>
    </p:spTree>
    <p:extLst>
      <p:ext uri="{BB962C8B-B14F-4D97-AF65-F5344CB8AC3E}">
        <p14:creationId xmlns:p14="http://schemas.microsoft.com/office/powerpoint/2010/main" val="55627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E9A12-1F27-49C8-B319-E0AE18E8CC89}" type="datetimeFigureOut">
              <a:rPr lang="zh-CN" altLang="en-US" smtClean="0"/>
              <a:t>16/9/30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B0EC7B-98AA-4A77-8957-9F6AE93E0A4A}" type="slidenum">
              <a:rPr lang="zh-CN" altLang="en-US" smtClean="0"/>
              <a:t>‹#›</a:t>
            </a:fld>
            <a:endParaRPr lang="zh-CN" altLang="en-US"/>
          </a:p>
        </p:txBody>
      </p:sp>
    </p:spTree>
    <p:extLst>
      <p:ext uri="{BB962C8B-B14F-4D97-AF65-F5344CB8AC3E}">
        <p14:creationId xmlns:p14="http://schemas.microsoft.com/office/powerpoint/2010/main" val="1313138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E9A12-1F27-49C8-B319-E0AE18E8CC89}" type="datetimeFigureOut">
              <a:rPr lang="zh-CN" altLang="en-US" smtClean="0"/>
              <a:t>16/9/30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B0EC7B-98AA-4A77-8957-9F6AE93E0A4A}" type="slidenum">
              <a:rPr lang="zh-CN" altLang="en-US" smtClean="0"/>
              <a:t>‹#›</a:t>
            </a:fld>
            <a:endParaRPr lang="zh-CN" altLang="en-US"/>
          </a:p>
        </p:txBody>
      </p:sp>
    </p:spTree>
    <p:extLst>
      <p:ext uri="{BB962C8B-B14F-4D97-AF65-F5344CB8AC3E}">
        <p14:creationId xmlns:p14="http://schemas.microsoft.com/office/powerpoint/2010/main" val="553156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EE9A12-1F27-49C8-B319-E0AE18E8CC89}" type="datetimeFigureOut">
              <a:rPr lang="zh-CN" altLang="en-US" smtClean="0"/>
              <a:t>16/9/30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B0EC7B-98AA-4A77-8957-9F6AE93E0A4A}" type="slidenum">
              <a:rPr lang="zh-CN" altLang="en-US" smtClean="0"/>
              <a:t>‹#›</a:t>
            </a:fld>
            <a:endParaRPr lang="zh-CN" altLang="en-US"/>
          </a:p>
        </p:txBody>
      </p:sp>
    </p:spTree>
    <p:extLst>
      <p:ext uri="{BB962C8B-B14F-4D97-AF65-F5344CB8AC3E}">
        <p14:creationId xmlns:p14="http://schemas.microsoft.com/office/powerpoint/2010/main" val="436553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EE9A12-1F27-49C8-B319-E0AE18E8CC89}" type="datetimeFigureOut">
              <a:rPr lang="zh-CN" altLang="en-US" smtClean="0"/>
              <a:t>16/9/30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1B0EC7B-98AA-4A77-8957-9F6AE93E0A4A}" type="slidenum">
              <a:rPr lang="zh-CN" altLang="en-US" smtClean="0"/>
              <a:t>‹#›</a:t>
            </a:fld>
            <a:endParaRPr lang="zh-CN" altLang="en-US"/>
          </a:p>
        </p:txBody>
      </p:sp>
    </p:spTree>
    <p:extLst>
      <p:ext uri="{BB962C8B-B14F-4D97-AF65-F5344CB8AC3E}">
        <p14:creationId xmlns:p14="http://schemas.microsoft.com/office/powerpoint/2010/main" val="1357107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EE9A12-1F27-49C8-B319-E0AE18E8CC89}" type="datetimeFigureOut">
              <a:rPr lang="zh-CN" altLang="en-US" smtClean="0"/>
              <a:t>16/9/30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1B0EC7B-98AA-4A77-8957-9F6AE93E0A4A}" type="slidenum">
              <a:rPr lang="zh-CN" altLang="en-US" smtClean="0"/>
              <a:t>‹#›</a:t>
            </a:fld>
            <a:endParaRPr lang="zh-CN" altLang="en-US"/>
          </a:p>
        </p:txBody>
      </p:sp>
    </p:spTree>
    <p:extLst>
      <p:ext uri="{BB962C8B-B14F-4D97-AF65-F5344CB8AC3E}">
        <p14:creationId xmlns:p14="http://schemas.microsoft.com/office/powerpoint/2010/main" val="488408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EE9A12-1F27-49C8-B319-E0AE18E8CC89}" type="datetimeFigureOut">
              <a:rPr lang="zh-CN" altLang="en-US" smtClean="0"/>
              <a:t>16/9/30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1B0EC7B-98AA-4A77-8957-9F6AE93E0A4A}" type="slidenum">
              <a:rPr lang="zh-CN" altLang="en-US" smtClean="0"/>
              <a:t>‹#›</a:t>
            </a:fld>
            <a:endParaRPr lang="zh-CN" altLang="en-US"/>
          </a:p>
        </p:txBody>
      </p:sp>
    </p:spTree>
    <p:extLst>
      <p:ext uri="{BB962C8B-B14F-4D97-AF65-F5344CB8AC3E}">
        <p14:creationId xmlns:p14="http://schemas.microsoft.com/office/powerpoint/2010/main" val="99761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E9A12-1F27-49C8-B319-E0AE18E8CC89}" type="datetimeFigureOut">
              <a:rPr lang="zh-CN" altLang="en-US" smtClean="0"/>
              <a:t>16/9/30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1B0EC7B-98AA-4A77-8957-9F6AE93E0A4A}" type="slidenum">
              <a:rPr lang="zh-CN" altLang="en-US" smtClean="0"/>
              <a:t>‹#›</a:t>
            </a:fld>
            <a:endParaRPr lang="zh-CN" altLang="en-US"/>
          </a:p>
        </p:txBody>
      </p:sp>
    </p:spTree>
    <p:extLst>
      <p:ext uri="{BB962C8B-B14F-4D97-AF65-F5344CB8AC3E}">
        <p14:creationId xmlns:p14="http://schemas.microsoft.com/office/powerpoint/2010/main" val="1500758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EE9A12-1F27-49C8-B319-E0AE18E8CC89}" type="datetimeFigureOut">
              <a:rPr lang="zh-CN" altLang="en-US" smtClean="0"/>
              <a:t>16/9/30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1B0EC7B-98AA-4A77-8957-9F6AE93E0A4A}" type="slidenum">
              <a:rPr lang="zh-CN" altLang="en-US" smtClean="0"/>
              <a:t>‹#›</a:t>
            </a:fld>
            <a:endParaRPr lang="zh-CN" altLang="en-US"/>
          </a:p>
        </p:txBody>
      </p:sp>
    </p:spTree>
    <p:extLst>
      <p:ext uri="{BB962C8B-B14F-4D97-AF65-F5344CB8AC3E}">
        <p14:creationId xmlns:p14="http://schemas.microsoft.com/office/powerpoint/2010/main" val="1051414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EE9A12-1F27-49C8-B319-E0AE18E8CC89}" type="datetimeFigureOut">
              <a:rPr lang="zh-CN" altLang="en-US" smtClean="0"/>
              <a:t>16/9/30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1B0EC7B-98AA-4A77-8957-9F6AE93E0A4A}" type="slidenum">
              <a:rPr lang="zh-CN" altLang="en-US" smtClean="0"/>
              <a:t>‹#›</a:t>
            </a:fld>
            <a:endParaRPr lang="zh-CN" altLang="en-US"/>
          </a:p>
        </p:txBody>
      </p:sp>
    </p:spTree>
    <p:extLst>
      <p:ext uri="{BB962C8B-B14F-4D97-AF65-F5344CB8AC3E}">
        <p14:creationId xmlns:p14="http://schemas.microsoft.com/office/powerpoint/2010/main" val="163578520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BEE9A12-1F27-49C8-B319-E0AE18E8CC89}" type="datetimeFigureOut">
              <a:rPr lang="zh-CN" altLang="en-US" smtClean="0"/>
              <a:t>16/9/30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1B0EC7B-98AA-4A77-8957-9F6AE93E0A4A}" type="slidenum">
              <a:rPr lang="zh-CN" altLang="en-US" smtClean="0"/>
              <a:t>‹#›</a:t>
            </a:fld>
            <a:endParaRPr lang="zh-CN" altLang="en-US"/>
          </a:p>
        </p:txBody>
      </p:sp>
    </p:spTree>
    <p:extLst>
      <p:ext uri="{BB962C8B-B14F-4D97-AF65-F5344CB8AC3E}">
        <p14:creationId xmlns:p14="http://schemas.microsoft.com/office/powerpoint/2010/main" val="103993454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pPr algn="ctr"/>
            <a:r>
              <a:rPr lang="en-US" altLang="zh-CN" sz="4800" dirty="0" smtClean="0">
                <a:latin typeface="Tahoma" panose="020B0604030504040204" pitchFamily="34" charset="0"/>
                <a:ea typeface="Tahoma" panose="020B0604030504040204" pitchFamily="34" charset="0"/>
                <a:cs typeface="Tahoma" panose="020B0604030504040204" pitchFamily="34" charset="0"/>
              </a:rPr>
              <a:t>Recitation 6</a:t>
            </a:r>
            <a:endParaRPr lang="zh-CN" altLang="en-US" sz="4800" dirty="0">
              <a:latin typeface="Tahoma" panose="020B0604030504040204" pitchFamily="34" charset="0"/>
              <a:cs typeface="Tahoma" panose="020B0604030504040204" pitchFamily="34" charset="0"/>
            </a:endParaRPr>
          </a:p>
        </p:txBody>
      </p:sp>
      <p:sp>
        <p:nvSpPr>
          <p:cNvPr id="3" name="副标题 2"/>
          <p:cNvSpPr>
            <a:spLocks noGrp="1"/>
          </p:cNvSpPr>
          <p:nvPr>
            <p:ph type="subTitle" idx="1"/>
          </p:nvPr>
        </p:nvSpPr>
        <p:spPr>
          <a:xfrm>
            <a:off x="899592" y="2924944"/>
            <a:ext cx="2664296" cy="936104"/>
          </a:xfrm>
        </p:spPr>
        <p:txBody>
          <a:bodyPr/>
          <a:lstStyle/>
          <a:p>
            <a:r>
              <a:rPr lang="en-US" altLang="zh-CN" dirty="0" smtClean="0">
                <a:latin typeface="Tahoma" panose="020B0604030504040204" pitchFamily="34" charset="0"/>
                <a:ea typeface="Tahoma" panose="020B0604030504040204" pitchFamily="34" charset="0"/>
                <a:cs typeface="Tahoma" panose="020B0604030504040204" pitchFamily="34" charset="0"/>
              </a:rPr>
              <a:t>Inheritance</a:t>
            </a:r>
            <a:endParaRPr lang="zh-CN" altLang="en-US" dirty="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95544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a:t>
            </a:r>
            <a:endParaRPr lang="en-US" dirty="0"/>
          </a:p>
        </p:txBody>
      </p:sp>
      <p:sp>
        <p:nvSpPr>
          <p:cNvPr id="3" name="Content Placeholder 2"/>
          <p:cNvSpPr>
            <a:spLocks noGrp="1"/>
          </p:cNvSpPr>
          <p:nvPr>
            <p:ph idx="1"/>
          </p:nvPr>
        </p:nvSpPr>
        <p:spPr>
          <a:xfrm>
            <a:off x="628650" y="1825625"/>
            <a:ext cx="7886700" cy="1099319"/>
          </a:xfrm>
        </p:spPr>
        <p:txBody>
          <a:bodyPr/>
          <a:lstStyle/>
          <a:p>
            <a:r>
              <a:rPr lang="en-US" dirty="0" smtClean="0"/>
              <a:t>Superclass: A class from which one ore more classes are derived.</a:t>
            </a:r>
          </a:p>
          <a:p>
            <a:r>
              <a:rPr lang="en-US" dirty="0" smtClean="0"/>
              <a:t>Subclass: A class that inherits from a superclass</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4725144"/>
            <a:ext cx="6985000" cy="9144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3491928"/>
            <a:ext cx="4940300" cy="990600"/>
          </a:xfrm>
          <a:prstGeom prst="rect">
            <a:avLst/>
          </a:prstGeom>
        </p:spPr>
      </p:pic>
      <p:sp>
        <p:nvSpPr>
          <p:cNvPr id="14" name="Freeform 13"/>
          <p:cNvSpPr/>
          <p:nvPr/>
        </p:nvSpPr>
        <p:spPr>
          <a:xfrm>
            <a:off x="289367" y="1979271"/>
            <a:ext cx="555585" cy="1944547"/>
          </a:xfrm>
          <a:custGeom>
            <a:avLst/>
            <a:gdLst>
              <a:gd name="connsiteX0" fmla="*/ 358815 w 555585"/>
              <a:gd name="connsiteY0" fmla="*/ 0 h 1944547"/>
              <a:gd name="connsiteX1" fmla="*/ 312517 w 555585"/>
              <a:gd name="connsiteY1" fmla="*/ 69448 h 1944547"/>
              <a:gd name="connsiteX2" fmla="*/ 289367 w 555585"/>
              <a:gd name="connsiteY2" fmla="*/ 150471 h 1944547"/>
              <a:gd name="connsiteX3" fmla="*/ 254643 w 555585"/>
              <a:gd name="connsiteY3" fmla="*/ 208344 h 1944547"/>
              <a:gd name="connsiteX4" fmla="*/ 243068 w 555585"/>
              <a:gd name="connsiteY4" fmla="*/ 243068 h 1944547"/>
              <a:gd name="connsiteX5" fmla="*/ 208344 w 555585"/>
              <a:gd name="connsiteY5" fmla="*/ 324091 h 1944547"/>
              <a:gd name="connsiteX6" fmla="*/ 173620 w 555585"/>
              <a:gd name="connsiteY6" fmla="*/ 428263 h 1944547"/>
              <a:gd name="connsiteX7" fmla="*/ 138896 w 555585"/>
              <a:gd name="connsiteY7" fmla="*/ 520861 h 1944547"/>
              <a:gd name="connsiteX8" fmla="*/ 115747 w 555585"/>
              <a:gd name="connsiteY8" fmla="*/ 601883 h 1944547"/>
              <a:gd name="connsiteX9" fmla="*/ 92598 w 555585"/>
              <a:gd name="connsiteY9" fmla="*/ 648182 h 1944547"/>
              <a:gd name="connsiteX10" fmla="*/ 81023 w 555585"/>
              <a:gd name="connsiteY10" fmla="*/ 706056 h 1944547"/>
              <a:gd name="connsiteX11" fmla="*/ 46299 w 555585"/>
              <a:gd name="connsiteY11" fmla="*/ 798653 h 1944547"/>
              <a:gd name="connsiteX12" fmla="*/ 23149 w 555585"/>
              <a:gd name="connsiteY12" fmla="*/ 891251 h 1944547"/>
              <a:gd name="connsiteX13" fmla="*/ 11575 w 555585"/>
              <a:gd name="connsiteY13" fmla="*/ 937549 h 1944547"/>
              <a:gd name="connsiteX14" fmla="*/ 0 w 555585"/>
              <a:gd name="connsiteY14" fmla="*/ 1018572 h 1944547"/>
              <a:gd name="connsiteX15" fmla="*/ 11575 w 555585"/>
              <a:gd name="connsiteY15" fmla="*/ 1365813 h 1944547"/>
              <a:gd name="connsiteX16" fmla="*/ 23149 w 555585"/>
              <a:gd name="connsiteY16" fmla="*/ 1423686 h 1944547"/>
              <a:gd name="connsiteX17" fmla="*/ 81023 w 555585"/>
              <a:gd name="connsiteY17" fmla="*/ 1539433 h 1944547"/>
              <a:gd name="connsiteX18" fmla="*/ 115747 w 555585"/>
              <a:gd name="connsiteY18" fmla="*/ 1620456 h 1944547"/>
              <a:gd name="connsiteX19" fmla="*/ 150471 w 555585"/>
              <a:gd name="connsiteY19" fmla="*/ 1643605 h 1944547"/>
              <a:gd name="connsiteX20" fmla="*/ 219919 w 555585"/>
              <a:gd name="connsiteY20" fmla="*/ 1713053 h 1944547"/>
              <a:gd name="connsiteX21" fmla="*/ 254643 w 555585"/>
              <a:gd name="connsiteY21" fmla="*/ 1736202 h 1944547"/>
              <a:gd name="connsiteX22" fmla="*/ 277792 w 555585"/>
              <a:gd name="connsiteY22" fmla="*/ 1759352 h 1944547"/>
              <a:gd name="connsiteX23" fmla="*/ 370390 w 555585"/>
              <a:gd name="connsiteY23" fmla="*/ 1805651 h 1944547"/>
              <a:gd name="connsiteX24" fmla="*/ 416689 w 555585"/>
              <a:gd name="connsiteY24" fmla="*/ 1828800 h 1944547"/>
              <a:gd name="connsiteX25" fmla="*/ 486137 w 555585"/>
              <a:gd name="connsiteY25" fmla="*/ 1875099 h 1944547"/>
              <a:gd name="connsiteX26" fmla="*/ 509286 w 555585"/>
              <a:gd name="connsiteY26" fmla="*/ 1909823 h 1944547"/>
              <a:gd name="connsiteX27" fmla="*/ 439838 w 555585"/>
              <a:gd name="connsiteY27" fmla="*/ 1932972 h 1944547"/>
              <a:gd name="connsiteX28" fmla="*/ 405114 w 555585"/>
              <a:gd name="connsiteY28" fmla="*/ 1944547 h 1944547"/>
              <a:gd name="connsiteX29" fmla="*/ 428263 w 555585"/>
              <a:gd name="connsiteY29" fmla="*/ 1921397 h 1944547"/>
              <a:gd name="connsiteX30" fmla="*/ 497711 w 555585"/>
              <a:gd name="connsiteY30" fmla="*/ 1898248 h 1944547"/>
              <a:gd name="connsiteX31" fmla="*/ 555585 w 555585"/>
              <a:gd name="connsiteY31" fmla="*/ 1851949 h 1944547"/>
              <a:gd name="connsiteX32" fmla="*/ 520861 w 555585"/>
              <a:gd name="connsiteY32" fmla="*/ 1782501 h 1944547"/>
              <a:gd name="connsiteX33" fmla="*/ 509286 w 555585"/>
              <a:gd name="connsiteY33" fmla="*/ 1747777 h 1944547"/>
              <a:gd name="connsiteX34" fmla="*/ 486137 w 555585"/>
              <a:gd name="connsiteY34" fmla="*/ 1713053 h 194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5585" h="1944547">
                <a:moveTo>
                  <a:pt x="358815" y="0"/>
                </a:moveTo>
                <a:cubicBezTo>
                  <a:pt x="343382" y="23149"/>
                  <a:pt x="326028" y="45127"/>
                  <a:pt x="312517" y="69448"/>
                </a:cubicBezTo>
                <a:cubicBezTo>
                  <a:pt x="296841" y="97664"/>
                  <a:pt x="302689" y="120498"/>
                  <a:pt x="289367" y="150471"/>
                </a:cubicBezTo>
                <a:cubicBezTo>
                  <a:pt x="280230" y="171029"/>
                  <a:pt x="264704" y="188222"/>
                  <a:pt x="254643" y="208344"/>
                </a:cubicBezTo>
                <a:cubicBezTo>
                  <a:pt x="249187" y="219257"/>
                  <a:pt x="247599" y="231740"/>
                  <a:pt x="243068" y="243068"/>
                </a:cubicBezTo>
                <a:cubicBezTo>
                  <a:pt x="232155" y="270350"/>
                  <a:pt x="219919" y="297083"/>
                  <a:pt x="208344" y="324091"/>
                </a:cubicBezTo>
                <a:cubicBezTo>
                  <a:pt x="182979" y="450923"/>
                  <a:pt x="214696" y="318726"/>
                  <a:pt x="173620" y="428263"/>
                </a:cubicBezTo>
                <a:cubicBezTo>
                  <a:pt x="126341" y="554340"/>
                  <a:pt x="203349" y="391958"/>
                  <a:pt x="138896" y="520861"/>
                </a:cubicBezTo>
                <a:cubicBezTo>
                  <a:pt x="133021" y="544362"/>
                  <a:pt x="125712" y="578631"/>
                  <a:pt x="115747" y="601883"/>
                </a:cubicBezTo>
                <a:cubicBezTo>
                  <a:pt x="108950" y="617742"/>
                  <a:pt x="100314" y="632749"/>
                  <a:pt x="92598" y="648182"/>
                </a:cubicBezTo>
                <a:cubicBezTo>
                  <a:pt x="88740" y="667473"/>
                  <a:pt x="85795" y="686970"/>
                  <a:pt x="81023" y="706056"/>
                </a:cubicBezTo>
                <a:cubicBezTo>
                  <a:pt x="70818" y="746873"/>
                  <a:pt x="60456" y="752642"/>
                  <a:pt x="46299" y="798653"/>
                </a:cubicBezTo>
                <a:cubicBezTo>
                  <a:pt x="36942" y="829062"/>
                  <a:pt x="30866" y="860385"/>
                  <a:pt x="23149" y="891251"/>
                </a:cubicBezTo>
                <a:cubicBezTo>
                  <a:pt x="19291" y="906684"/>
                  <a:pt x="13825" y="921801"/>
                  <a:pt x="11575" y="937549"/>
                </a:cubicBezTo>
                <a:lnTo>
                  <a:pt x="0" y="1018572"/>
                </a:lnTo>
                <a:cubicBezTo>
                  <a:pt x="3858" y="1134319"/>
                  <a:pt x="4968" y="1250190"/>
                  <a:pt x="11575" y="1365813"/>
                </a:cubicBezTo>
                <a:cubicBezTo>
                  <a:pt x="12697" y="1385454"/>
                  <a:pt x="16928" y="1405023"/>
                  <a:pt x="23149" y="1423686"/>
                </a:cubicBezTo>
                <a:cubicBezTo>
                  <a:pt x="78210" y="1588867"/>
                  <a:pt x="34542" y="1446471"/>
                  <a:pt x="81023" y="1539433"/>
                </a:cubicBezTo>
                <a:cubicBezTo>
                  <a:pt x="99114" y="1575615"/>
                  <a:pt x="85643" y="1584331"/>
                  <a:pt x="115747" y="1620456"/>
                </a:cubicBezTo>
                <a:cubicBezTo>
                  <a:pt x="124653" y="1631143"/>
                  <a:pt x="140074" y="1634363"/>
                  <a:pt x="150471" y="1643605"/>
                </a:cubicBezTo>
                <a:cubicBezTo>
                  <a:pt x="174940" y="1665355"/>
                  <a:pt x="192679" y="1694893"/>
                  <a:pt x="219919" y="1713053"/>
                </a:cubicBezTo>
                <a:cubicBezTo>
                  <a:pt x="231494" y="1720769"/>
                  <a:pt x="243780" y="1727512"/>
                  <a:pt x="254643" y="1736202"/>
                </a:cubicBezTo>
                <a:cubicBezTo>
                  <a:pt x="263164" y="1743019"/>
                  <a:pt x="268434" y="1753737"/>
                  <a:pt x="277792" y="1759352"/>
                </a:cubicBezTo>
                <a:cubicBezTo>
                  <a:pt x="307383" y="1777107"/>
                  <a:pt x="339524" y="1790218"/>
                  <a:pt x="370390" y="1805651"/>
                </a:cubicBezTo>
                <a:cubicBezTo>
                  <a:pt x="385823" y="1813367"/>
                  <a:pt x="402332" y="1819229"/>
                  <a:pt x="416689" y="1828800"/>
                </a:cubicBezTo>
                <a:lnTo>
                  <a:pt x="486137" y="1875099"/>
                </a:lnTo>
                <a:cubicBezTo>
                  <a:pt x="493853" y="1886674"/>
                  <a:pt x="517976" y="1898960"/>
                  <a:pt x="509286" y="1909823"/>
                </a:cubicBezTo>
                <a:cubicBezTo>
                  <a:pt x="494042" y="1928877"/>
                  <a:pt x="462987" y="1925256"/>
                  <a:pt x="439838" y="1932972"/>
                </a:cubicBezTo>
                <a:lnTo>
                  <a:pt x="405114" y="1944547"/>
                </a:lnTo>
                <a:cubicBezTo>
                  <a:pt x="412830" y="1936830"/>
                  <a:pt x="418502" y="1926277"/>
                  <a:pt x="428263" y="1921397"/>
                </a:cubicBezTo>
                <a:cubicBezTo>
                  <a:pt x="450088" y="1910484"/>
                  <a:pt x="477407" y="1911783"/>
                  <a:pt x="497711" y="1898248"/>
                </a:cubicBezTo>
                <a:cubicBezTo>
                  <a:pt x="541516" y="1869046"/>
                  <a:pt x="522599" y="1884936"/>
                  <a:pt x="555585" y="1851949"/>
                </a:cubicBezTo>
                <a:cubicBezTo>
                  <a:pt x="526491" y="1764669"/>
                  <a:pt x="565737" y="1872252"/>
                  <a:pt x="520861" y="1782501"/>
                </a:cubicBezTo>
                <a:cubicBezTo>
                  <a:pt x="515405" y="1771588"/>
                  <a:pt x="514742" y="1758690"/>
                  <a:pt x="509286" y="1747777"/>
                </a:cubicBezTo>
                <a:cubicBezTo>
                  <a:pt x="503065" y="1735335"/>
                  <a:pt x="486137" y="1713053"/>
                  <a:pt x="486137" y="171305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300942" y="2407534"/>
            <a:ext cx="439838" cy="2731625"/>
          </a:xfrm>
          <a:custGeom>
            <a:avLst/>
            <a:gdLst>
              <a:gd name="connsiteX0" fmla="*/ 335666 w 439838"/>
              <a:gd name="connsiteY0" fmla="*/ 0 h 2731625"/>
              <a:gd name="connsiteX1" fmla="*/ 312516 w 439838"/>
              <a:gd name="connsiteY1" fmla="*/ 57874 h 2731625"/>
              <a:gd name="connsiteX2" fmla="*/ 266217 w 439838"/>
              <a:gd name="connsiteY2" fmla="*/ 127322 h 2731625"/>
              <a:gd name="connsiteX3" fmla="*/ 243068 w 439838"/>
              <a:gd name="connsiteY3" fmla="*/ 243069 h 2731625"/>
              <a:gd name="connsiteX4" fmla="*/ 219919 w 439838"/>
              <a:gd name="connsiteY4" fmla="*/ 289367 h 2731625"/>
              <a:gd name="connsiteX5" fmla="*/ 196769 w 439838"/>
              <a:gd name="connsiteY5" fmla="*/ 393539 h 2731625"/>
              <a:gd name="connsiteX6" fmla="*/ 173620 w 439838"/>
              <a:gd name="connsiteY6" fmla="*/ 439838 h 2731625"/>
              <a:gd name="connsiteX7" fmla="*/ 150471 w 439838"/>
              <a:gd name="connsiteY7" fmla="*/ 520861 h 2731625"/>
              <a:gd name="connsiteX8" fmla="*/ 127321 w 439838"/>
              <a:gd name="connsiteY8" fmla="*/ 590309 h 2731625"/>
              <a:gd name="connsiteX9" fmla="*/ 92597 w 439838"/>
              <a:gd name="connsiteY9" fmla="*/ 717631 h 2731625"/>
              <a:gd name="connsiteX10" fmla="*/ 81023 w 439838"/>
              <a:gd name="connsiteY10" fmla="*/ 833377 h 2731625"/>
              <a:gd name="connsiteX11" fmla="*/ 57873 w 439838"/>
              <a:gd name="connsiteY11" fmla="*/ 914400 h 2731625"/>
              <a:gd name="connsiteX12" fmla="*/ 46299 w 439838"/>
              <a:gd name="connsiteY12" fmla="*/ 960699 h 2731625"/>
              <a:gd name="connsiteX13" fmla="*/ 34724 w 439838"/>
              <a:gd name="connsiteY13" fmla="*/ 1088020 h 2731625"/>
              <a:gd name="connsiteX14" fmla="*/ 23149 w 439838"/>
              <a:gd name="connsiteY14" fmla="*/ 1134319 h 2731625"/>
              <a:gd name="connsiteX15" fmla="*/ 0 w 439838"/>
              <a:gd name="connsiteY15" fmla="*/ 1342663 h 2731625"/>
              <a:gd name="connsiteX16" fmla="*/ 11574 w 439838"/>
              <a:gd name="connsiteY16" fmla="*/ 1828800 h 2731625"/>
              <a:gd name="connsiteX17" fmla="*/ 34724 w 439838"/>
              <a:gd name="connsiteY17" fmla="*/ 1921398 h 2731625"/>
              <a:gd name="connsiteX18" fmla="*/ 46299 w 439838"/>
              <a:gd name="connsiteY18" fmla="*/ 1956122 h 2731625"/>
              <a:gd name="connsiteX19" fmla="*/ 69448 w 439838"/>
              <a:gd name="connsiteY19" fmla="*/ 2037144 h 2731625"/>
              <a:gd name="connsiteX20" fmla="*/ 92597 w 439838"/>
              <a:gd name="connsiteY20" fmla="*/ 2083443 h 2731625"/>
              <a:gd name="connsiteX21" fmla="*/ 115747 w 439838"/>
              <a:gd name="connsiteY21" fmla="*/ 2176041 h 2731625"/>
              <a:gd name="connsiteX22" fmla="*/ 138896 w 439838"/>
              <a:gd name="connsiteY22" fmla="*/ 2210765 h 2731625"/>
              <a:gd name="connsiteX23" fmla="*/ 162045 w 439838"/>
              <a:gd name="connsiteY23" fmla="*/ 2291788 h 2731625"/>
              <a:gd name="connsiteX24" fmla="*/ 196769 w 439838"/>
              <a:gd name="connsiteY24" fmla="*/ 2372810 h 2731625"/>
              <a:gd name="connsiteX25" fmla="*/ 231493 w 439838"/>
              <a:gd name="connsiteY25" fmla="*/ 2453833 h 2731625"/>
              <a:gd name="connsiteX26" fmla="*/ 254643 w 439838"/>
              <a:gd name="connsiteY26" fmla="*/ 2476982 h 2731625"/>
              <a:gd name="connsiteX27" fmla="*/ 300942 w 439838"/>
              <a:gd name="connsiteY27" fmla="*/ 2558005 h 2731625"/>
              <a:gd name="connsiteX28" fmla="*/ 335666 w 439838"/>
              <a:gd name="connsiteY28" fmla="*/ 2581155 h 2731625"/>
              <a:gd name="connsiteX29" fmla="*/ 439838 w 439838"/>
              <a:gd name="connsiteY29" fmla="*/ 2592729 h 2731625"/>
              <a:gd name="connsiteX30" fmla="*/ 428263 w 439838"/>
              <a:gd name="connsiteY30" fmla="*/ 2627453 h 2731625"/>
              <a:gd name="connsiteX31" fmla="*/ 335666 w 439838"/>
              <a:gd name="connsiteY31" fmla="*/ 2696901 h 2731625"/>
              <a:gd name="connsiteX32" fmla="*/ 277792 w 439838"/>
              <a:gd name="connsiteY32" fmla="*/ 2731625 h 2731625"/>
              <a:gd name="connsiteX33" fmla="*/ 335666 w 439838"/>
              <a:gd name="connsiteY33" fmla="*/ 2662177 h 2731625"/>
              <a:gd name="connsiteX34" fmla="*/ 358815 w 439838"/>
              <a:gd name="connsiteY34" fmla="*/ 2627453 h 2731625"/>
              <a:gd name="connsiteX35" fmla="*/ 393539 w 439838"/>
              <a:gd name="connsiteY35" fmla="*/ 2592729 h 2731625"/>
              <a:gd name="connsiteX36" fmla="*/ 428263 w 439838"/>
              <a:gd name="connsiteY36" fmla="*/ 2523281 h 2731625"/>
              <a:gd name="connsiteX37" fmla="*/ 393539 w 439838"/>
              <a:gd name="connsiteY37" fmla="*/ 2453833 h 2731625"/>
              <a:gd name="connsiteX38" fmla="*/ 347240 w 439838"/>
              <a:gd name="connsiteY38" fmla="*/ 2395960 h 2731625"/>
              <a:gd name="connsiteX39" fmla="*/ 324091 w 439838"/>
              <a:gd name="connsiteY39" fmla="*/ 2349661 h 2731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439838" h="2731625">
                <a:moveTo>
                  <a:pt x="335666" y="0"/>
                </a:moveTo>
                <a:cubicBezTo>
                  <a:pt x="327949" y="19291"/>
                  <a:pt x="322465" y="39634"/>
                  <a:pt x="312516" y="57874"/>
                </a:cubicBezTo>
                <a:cubicBezTo>
                  <a:pt x="299193" y="82299"/>
                  <a:pt x="266217" y="127322"/>
                  <a:pt x="266217" y="127322"/>
                </a:cubicBezTo>
                <a:cubicBezTo>
                  <a:pt x="258501" y="165904"/>
                  <a:pt x="260664" y="207877"/>
                  <a:pt x="243068" y="243069"/>
                </a:cubicBezTo>
                <a:cubicBezTo>
                  <a:pt x="235352" y="258502"/>
                  <a:pt x="225977" y="273211"/>
                  <a:pt x="219919" y="289367"/>
                </a:cubicBezTo>
                <a:cubicBezTo>
                  <a:pt x="197666" y="348709"/>
                  <a:pt x="218769" y="327540"/>
                  <a:pt x="196769" y="393539"/>
                </a:cubicBezTo>
                <a:cubicBezTo>
                  <a:pt x="191313" y="409908"/>
                  <a:pt x="179517" y="423622"/>
                  <a:pt x="173620" y="439838"/>
                </a:cubicBezTo>
                <a:cubicBezTo>
                  <a:pt x="164021" y="466235"/>
                  <a:pt x="158731" y="494015"/>
                  <a:pt x="150471" y="520861"/>
                </a:cubicBezTo>
                <a:cubicBezTo>
                  <a:pt x="143295" y="544184"/>
                  <a:pt x="133239" y="566636"/>
                  <a:pt x="127321" y="590309"/>
                </a:cubicBezTo>
                <a:cubicBezTo>
                  <a:pt x="101213" y="694744"/>
                  <a:pt x="114233" y="652724"/>
                  <a:pt x="92597" y="717631"/>
                </a:cubicBezTo>
                <a:cubicBezTo>
                  <a:pt x="88739" y="756213"/>
                  <a:pt x="86506" y="794992"/>
                  <a:pt x="81023" y="833377"/>
                </a:cubicBezTo>
                <a:cubicBezTo>
                  <a:pt x="75853" y="869565"/>
                  <a:pt x="67296" y="881417"/>
                  <a:pt x="57873" y="914400"/>
                </a:cubicBezTo>
                <a:cubicBezTo>
                  <a:pt x="53503" y="929696"/>
                  <a:pt x="50157" y="945266"/>
                  <a:pt x="46299" y="960699"/>
                </a:cubicBezTo>
                <a:cubicBezTo>
                  <a:pt x="42441" y="1003139"/>
                  <a:pt x="40356" y="1045778"/>
                  <a:pt x="34724" y="1088020"/>
                </a:cubicBezTo>
                <a:cubicBezTo>
                  <a:pt x="32621" y="1103788"/>
                  <a:pt x="25298" y="1118557"/>
                  <a:pt x="23149" y="1134319"/>
                </a:cubicBezTo>
                <a:cubicBezTo>
                  <a:pt x="13708" y="1203554"/>
                  <a:pt x="0" y="1342663"/>
                  <a:pt x="0" y="1342663"/>
                </a:cubicBezTo>
                <a:cubicBezTo>
                  <a:pt x="3858" y="1504709"/>
                  <a:pt x="1866" y="1666999"/>
                  <a:pt x="11574" y="1828800"/>
                </a:cubicBezTo>
                <a:cubicBezTo>
                  <a:pt x="13480" y="1860559"/>
                  <a:pt x="26352" y="1890703"/>
                  <a:pt x="34724" y="1921398"/>
                </a:cubicBezTo>
                <a:cubicBezTo>
                  <a:pt x="37934" y="1933169"/>
                  <a:pt x="42947" y="1944391"/>
                  <a:pt x="46299" y="1956122"/>
                </a:cubicBezTo>
                <a:cubicBezTo>
                  <a:pt x="54692" y="1985499"/>
                  <a:pt x="57551" y="2009385"/>
                  <a:pt x="69448" y="2037144"/>
                </a:cubicBezTo>
                <a:cubicBezTo>
                  <a:pt x="76245" y="2053003"/>
                  <a:pt x="85800" y="2067584"/>
                  <a:pt x="92597" y="2083443"/>
                </a:cubicBezTo>
                <a:cubicBezTo>
                  <a:pt x="135439" y="2183408"/>
                  <a:pt x="61394" y="2031099"/>
                  <a:pt x="115747" y="2176041"/>
                </a:cubicBezTo>
                <a:cubicBezTo>
                  <a:pt x="120631" y="2189066"/>
                  <a:pt x="132675" y="2198323"/>
                  <a:pt x="138896" y="2210765"/>
                </a:cubicBezTo>
                <a:cubicBezTo>
                  <a:pt x="148149" y="2229272"/>
                  <a:pt x="157098" y="2274474"/>
                  <a:pt x="162045" y="2291788"/>
                </a:cubicBezTo>
                <a:cubicBezTo>
                  <a:pt x="177554" y="2346071"/>
                  <a:pt x="170317" y="2311088"/>
                  <a:pt x="196769" y="2372810"/>
                </a:cubicBezTo>
                <a:cubicBezTo>
                  <a:pt x="215287" y="2416018"/>
                  <a:pt x="200786" y="2407772"/>
                  <a:pt x="231493" y="2453833"/>
                </a:cubicBezTo>
                <a:cubicBezTo>
                  <a:pt x="237546" y="2462913"/>
                  <a:pt x="246926" y="2469266"/>
                  <a:pt x="254643" y="2476982"/>
                </a:cubicBezTo>
                <a:cubicBezTo>
                  <a:pt x="263723" y="2495142"/>
                  <a:pt x="284579" y="2541642"/>
                  <a:pt x="300942" y="2558005"/>
                </a:cubicBezTo>
                <a:cubicBezTo>
                  <a:pt x="310779" y="2567842"/>
                  <a:pt x="322170" y="2577781"/>
                  <a:pt x="335666" y="2581155"/>
                </a:cubicBezTo>
                <a:cubicBezTo>
                  <a:pt x="369561" y="2589629"/>
                  <a:pt x="405114" y="2588871"/>
                  <a:pt x="439838" y="2592729"/>
                </a:cubicBezTo>
                <a:cubicBezTo>
                  <a:pt x="435980" y="2604304"/>
                  <a:pt x="434540" y="2616991"/>
                  <a:pt x="428263" y="2627453"/>
                </a:cubicBezTo>
                <a:cubicBezTo>
                  <a:pt x="412859" y="2653126"/>
                  <a:pt x="344292" y="2688275"/>
                  <a:pt x="335666" y="2696901"/>
                </a:cubicBezTo>
                <a:cubicBezTo>
                  <a:pt x="303889" y="2728678"/>
                  <a:pt x="322869" y="2716600"/>
                  <a:pt x="277792" y="2731625"/>
                </a:cubicBezTo>
                <a:cubicBezTo>
                  <a:pt x="335274" y="2645405"/>
                  <a:pt x="261392" y="2751306"/>
                  <a:pt x="335666" y="2662177"/>
                </a:cubicBezTo>
                <a:cubicBezTo>
                  <a:pt x="344572" y="2651490"/>
                  <a:pt x="349909" y="2638140"/>
                  <a:pt x="358815" y="2627453"/>
                </a:cubicBezTo>
                <a:cubicBezTo>
                  <a:pt x="369294" y="2614878"/>
                  <a:pt x="383060" y="2605304"/>
                  <a:pt x="393539" y="2592729"/>
                </a:cubicBezTo>
                <a:cubicBezTo>
                  <a:pt x="418469" y="2562813"/>
                  <a:pt x="416662" y="2558082"/>
                  <a:pt x="428263" y="2523281"/>
                </a:cubicBezTo>
                <a:cubicBezTo>
                  <a:pt x="361921" y="2423767"/>
                  <a:pt x="441460" y="2549675"/>
                  <a:pt x="393539" y="2453833"/>
                </a:cubicBezTo>
                <a:cubicBezTo>
                  <a:pt x="378937" y="2424628"/>
                  <a:pt x="368774" y="2417493"/>
                  <a:pt x="347240" y="2395960"/>
                </a:cubicBezTo>
                <a:cubicBezTo>
                  <a:pt x="333941" y="2356059"/>
                  <a:pt x="344293" y="2369863"/>
                  <a:pt x="324091" y="234966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8049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a:t>
            </a:r>
            <a:endParaRPr lang="en-US" dirty="0"/>
          </a:p>
        </p:txBody>
      </p:sp>
      <p:sp>
        <p:nvSpPr>
          <p:cNvPr id="3" name="Content Placeholder 2"/>
          <p:cNvSpPr>
            <a:spLocks noGrp="1"/>
          </p:cNvSpPr>
          <p:nvPr>
            <p:ph idx="1"/>
          </p:nvPr>
        </p:nvSpPr>
        <p:spPr>
          <a:xfrm>
            <a:off x="628650" y="1825625"/>
            <a:ext cx="7886700" cy="1819399"/>
          </a:xfrm>
        </p:spPr>
        <p:txBody>
          <a:bodyPr>
            <a:normAutofit/>
          </a:bodyPr>
          <a:lstStyle/>
          <a:p>
            <a:r>
              <a:rPr lang="en-US" dirty="0" smtClean="0"/>
              <a:t>Overriding: When a subclass has the same method as a superclass</a:t>
            </a:r>
          </a:p>
          <a:p>
            <a:r>
              <a:rPr lang="en-US" dirty="0" smtClean="0"/>
              <a:t>Super keyword: Used to access superclass methods from the the subclass.</a:t>
            </a:r>
          </a:p>
          <a:p>
            <a:pPr lvl="1"/>
            <a:r>
              <a:rPr lang="en-US" dirty="0" smtClean="0"/>
              <a:t>Not needed if the method isn’t overridden in the current class. In that case you can call it directly by its name as if it were declared in the current class.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3717032"/>
            <a:ext cx="6032500" cy="762000"/>
          </a:xfrm>
          <a:prstGeom prst="rect">
            <a:avLst/>
          </a:prstGeom>
        </p:spPr>
      </p:pic>
    </p:spTree>
    <p:extLst>
      <p:ext uri="{BB962C8B-B14F-4D97-AF65-F5344CB8AC3E}">
        <p14:creationId xmlns:p14="http://schemas.microsoft.com/office/powerpoint/2010/main" val="196521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 Class</a:t>
            </a:r>
            <a:endParaRPr lang="en-US" dirty="0"/>
          </a:p>
        </p:txBody>
      </p:sp>
      <p:sp>
        <p:nvSpPr>
          <p:cNvPr id="3" name="Content Placeholder 2"/>
          <p:cNvSpPr>
            <a:spLocks noGrp="1"/>
          </p:cNvSpPr>
          <p:nvPr>
            <p:ph idx="1"/>
          </p:nvPr>
        </p:nvSpPr>
        <p:spPr/>
        <p:txBody>
          <a:bodyPr/>
          <a:lstStyle/>
          <a:p>
            <a:r>
              <a:rPr lang="en-US" dirty="0"/>
              <a:t>Is Extended by Everything</a:t>
            </a:r>
            <a:r>
              <a:rPr lang="en-US" dirty="0" smtClean="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2348880"/>
            <a:ext cx="4680520" cy="4151962"/>
          </a:xfrm>
          <a:prstGeom prst="rect">
            <a:avLst/>
          </a:prstGeom>
        </p:spPr>
      </p:pic>
    </p:spTree>
    <p:extLst>
      <p:ext uri="{BB962C8B-B14F-4D97-AF65-F5344CB8AC3E}">
        <p14:creationId xmlns:p14="http://schemas.microsoft.com/office/powerpoint/2010/main" val="1022947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mn-lt"/>
              </a:rPr>
              <a:t>Program explanation</a:t>
            </a:r>
            <a:endParaRPr lang="zh-CN" altLang="en-US" dirty="0">
              <a:latin typeface="+mn-lt"/>
            </a:endParaRPr>
          </a:p>
        </p:txBody>
      </p:sp>
      <p:sp>
        <p:nvSpPr>
          <p:cNvPr id="3" name="内容占位符 2"/>
          <p:cNvSpPr>
            <a:spLocks noGrp="1"/>
          </p:cNvSpPr>
          <p:nvPr>
            <p:ph idx="1"/>
          </p:nvPr>
        </p:nvSpPr>
        <p:spPr>
          <a:xfrm>
            <a:off x="395536" y="1196752"/>
            <a:ext cx="8229600" cy="4929411"/>
          </a:xfrm>
        </p:spPr>
        <p:txBody>
          <a:bodyPr>
            <a:normAutofit/>
          </a:bodyPr>
          <a:lstStyle/>
          <a:p>
            <a:r>
              <a:rPr lang="en-US" altLang="zh-CN" sz="2400" dirty="0" smtClean="0">
                <a:latin typeface="Times New Roman" panose="02020603050405020304" pitchFamily="18" charset="0"/>
                <a:cs typeface="Times New Roman" panose="02020603050405020304" pitchFamily="18" charset="0"/>
              </a:rPr>
              <a:t>The program is derived from </a:t>
            </a:r>
            <a:r>
              <a:rPr lang="en-US" altLang="zh-CN" sz="2400" dirty="0" err="1" smtClean="0">
                <a:latin typeface="Times New Roman" panose="02020603050405020304" pitchFamily="18" charset="0"/>
                <a:cs typeface="Times New Roman" panose="02020603050405020304" pitchFamily="18" charset="0"/>
              </a:rPr>
              <a:t>AStringHistory</a:t>
            </a:r>
            <a:r>
              <a:rPr lang="en-US" altLang="zh-CN" sz="2400" dirty="0" smtClean="0">
                <a:latin typeface="Times New Roman" panose="02020603050405020304" pitchFamily="18" charset="0"/>
                <a:cs typeface="Times New Roman" panose="02020603050405020304" pitchFamily="18" charset="0"/>
              </a:rPr>
              <a:t> and </a:t>
            </a:r>
            <a:r>
              <a:rPr lang="en-US" altLang="zh-CN" sz="2400" dirty="0" err="1" smtClean="0">
                <a:latin typeface="Times New Roman" panose="02020603050405020304" pitchFamily="18" charset="0"/>
                <a:cs typeface="Times New Roman" panose="02020603050405020304" pitchFamily="18" charset="0"/>
              </a:rPr>
              <a:t>AStringDatabase</a:t>
            </a:r>
            <a:r>
              <a:rPr lang="en-US" altLang="zh-CN" sz="2400" dirty="0" smtClean="0">
                <a:latin typeface="Times New Roman" panose="02020603050405020304" pitchFamily="18" charset="0"/>
                <a:cs typeface="Times New Roman" panose="02020603050405020304" pitchFamily="18" charset="0"/>
              </a:rPr>
              <a:t>, which can be found in the </a:t>
            </a:r>
            <a:r>
              <a:rPr lang="en-US" altLang="zh-CN" sz="2400" dirty="0" err="1" smtClean="0">
                <a:latin typeface="Times New Roman" panose="02020603050405020304" pitchFamily="18" charset="0"/>
                <a:cs typeface="Times New Roman" panose="02020603050405020304" pitchFamily="18" charset="0"/>
              </a:rPr>
              <a:t>JavaTeacing</a:t>
            </a:r>
            <a:r>
              <a:rPr lang="en-US" altLang="zh-CN" sz="2400" dirty="0" smtClean="0">
                <a:latin typeface="Times New Roman" panose="02020603050405020304" pitchFamily="18" charset="0"/>
                <a:cs typeface="Times New Roman" panose="02020603050405020304" pitchFamily="18" charset="0"/>
              </a:rPr>
              <a:t> repository. Instead of storing strings, this program stores points. There are 2 different implementations, </a:t>
            </a:r>
            <a:r>
              <a:rPr lang="en-US" altLang="zh-CN" sz="2400" dirty="0" err="1" smtClean="0">
                <a:latin typeface="Times New Roman" panose="02020603050405020304" pitchFamily="18" charset="0"/>
                <a:cs typeface="Times New Roman" panose="02020603050405020304" pitchFamily="18" charset="0"/>
              </a:rPr>
              <a:t>APointHistory</a:t>
            </a:r>
            <a:r>
              <a:rPr lang="en-US" altLang="zh-CN" sz="2400" dirty="0" smtClean="0">
                <a:latin typeface="Times New Roman" panose="02020603050405020304" pitchFamily="18" charset="0"/>
                <a:cs typeface="Times New Roman" panose="02020603050405020304" pitchFamily="18" charset="0"/>
              </a:rPr>
              <a:t> and </a:t>
            </a:r>
            <a:r>
              <a:rPr lang="en-US" altLang="zh-CN" sz="2400" dirty="0" err="1" smtClean="0">
                <a:latin typeface="Times New Roman" panose="02020603050405020304" pitchFamily="18" charset="0"/>
                <a:cs typeface="Times New Roman" panose="02020603050405020304" pitchFamily="18" charset="0"/>
              </a:rPr>
              <a:t>APointDatabase</a:t>
            </a:r>
            <a:endParaRPr lang="en-US" altLang="zh-CN" sz="2400" dirty="0" smtClean="0">
              <a:latin typeface="Times New Roman" panose="02020603050405020304" pitchFamily="18" charset="0"/>
              <a:cs typeface="Times New Roman" panose="02020603050405020304" pitchFamily="18" charset="0"/>
            </a:endParaRPr>
          </a:p>
          <a:p>
            <a:r>
              <a:rPr lang="en-US" altLang="zh-CN" sz="2400" dirty="0" smtClean="0">
                <a:latin typeface="Times New Roman" panose="02020603050405020304" pitchFamily="18" charset="0"/>
                <a:cs typeface="Times New Roman" panose="02020603050405020304" pitchFamily="18" charset="0"/>
              </a:rPr>
              <a:t>Generally, both of the two classes can take 2 integer values as arguments. Then they create a point by the 2 values and store it in their properties. </a:t>
            </a:r>
            <a:r>
              <a:rPr lang="en-US" altLang="zh-CN" sz="2400" dirty="0" err="1" smtClean="0">
                <a:latin typeface="Times New Roman" panose="02020603050405020304" pitchFamily="18" charset="0"/>
                <a:cs typeface="Times New Roman" panose="02020603050405020304" pitchFamily="18" charset="0"/>
              </a:rPr>
              <a:t>APointDatabase</a:t>
            </a:r>
            <a:r>
              <a:rPr lang="en-US" altLang="zh-CN" sz="2400" dirty="0" smtClean="0">
                <a:latin typeface="Times New Roman" panose="02020603050405020304" pitchFamily="18" charset="0"/>
                <a:cs typeface="Times New Roman" panose="02020603050405020304" pitchFamily="18" charset="0"/>
              </a:rPr>
              <a:t> extends </a:t>
            </a:r>
            <a:r>
              <a:rPr lang="en-US" altLang="zh-CN" sz="2400" dirty="0" err="1">
                <a:latin typeface="Times New Roman" panose="02020603050405020304" pitchFamily="18" charset="0"/>
                <a:cs typeface="Times New Roman" panose="02020603050405020304" pitchFamily="18" charset="0"/>
              </a:rPr>
              <a:t>APointHistory</a:t>
            </a:r>
            <a:r>
              <a:rPr lang="en-US" altLang="zh-CN" sz="2400" dirty="0" smtClean="0">
                <a:latin typeface="Times New Roman" panose="02020603050405020304" pitchFamily="18" charset="0"/>
                <a:cs typeface="Times New Roman" panose="02020603050405020304" pitchFamily="18" charset="0"/>
              </a:rPr>
              <a:t> and has 3 new methods, remove(), member(), and clear();</a:t>
            </a:r>
          </a:p>
          <a:p>
            <a:r>
              <a:rPr lang="en-US" altLang="zh-CN" sz="2400" dirty="0" smtClean="0">
                <a:latin typeface="Times New Roman" panose="02020603050405020304" pitchFamily="18" charset="0"/>
                <a:cs typeface="Times New Roman" panose="02020603050405020304" pitchFamily="18" charset="0"/>
              </a:rPr>
              <a:t>Class </a:t>
            </a:r>
            <a:r>
              <a:rPr lang="en-US" altLang="zh-CN" sz="2400" dirty="0" err="1" smtClean="0">
                <a:latin typeface="Times New Roman" panose="02020603050405020304" pitchFamily="18" charset="0"/>
                <a:cs typeface="Times New Roman" panose="02020603050405020304" pitchFamily="18" charset="0"/>
              </a:rPr>
              <a:t>APointHistoryUsingArrayList</a:t>
            </a:r>
            <a:r>
              <a:rPr lang="en-US" altLang="zh-CN" sz="2400" dirty="0" smtClean="0">
                <a:latin typeface="Times New Roman" panose="02020603050405020304" pitchFamily="18" charset="0"/>
                <a:cs typeface="Times New Roman" panose="02020603050405020304" pitchFamily="18" charset="0"/>
              </a:rPr>
              <a:t> is another implementation of </a:t>
            </a:r>
            <a:r>
              <a:rPr lang="en-US" altLang="zh-CN" sz="2400" dirty="0" err="1" smtClean="0">
                <a:latin typeface="Times New Roman" panose="02020603050405020304" pitchFamily="18" charset="0"/>
                <a:cs typeface="Times New Roman" panose="02020603050405020304" pitchFamily="18" charset="0"/>
              </a:rPr>
              <a:t>PointHistory</a:t>
            </a:r>
            <a:r>
              <a:rPr lang="en-US" altLang="zh-CN" sz="2400" dirty="0" smtClean="0">
                <a:latin typeface="Times New Roman" panose="02020603050405020304" pitchFamily="18" charset="0"/>
                <a:cs typeface="Times New Roman" panose="02020603050405020304" pitchFamily="18" charset="0"/>
              </a:rPr>
              <a:t>. It uses an </a:t>
            </a:r>
            <a:r>
              <a:rPr lang="en-US" altLang="zh-CN" sz="2400" dirty="0" err="1" smtClean="0">
                <a:latin typeface="Times New Roman" panose="02020603050405020304" pitchFamily="18" charset="0"/>
                <a:cs typeface="Times New Roman" panose="02020603050405020304" pitchFamily="18" charset="0"/>
              </a:rPr>
              <a:t>arraylist</a:t>
            </a:r>
            <a:r>
              <a:rPr lang="en-US" altLang="zh-CN" sz="2400" dirty="0" smtClean="0">
                <a:latin typeface="Times New Roman" panose="02020603050405020304" pitchFamily="18" charset="0"/>
                <a:cs typeface="Times New Roman" panose="02020603050405020304" pitchFamily="18" charset="0"/>
              </a:rPr>
              <a:t>, instead of a pre-defined array, to store points. The good part of </a:t>
            </a:r>
            <a:r>
              <a:rPr lang="en-US" altLang="zh-CN" sz="2400" dirty="0" err="1" smtClean="0">
                <a:latin typeface="Times New Roman" panose="02020603050405020304" pitchFamily="18" charset="0"/>
                <a:cs typeface="Times New Roman" panose="02020603050405020304" pitchFamily="18" charset="0"/>
              </a:rPr>
              <a:t>arrayList</a:t>
            </a:r>
            <a:r>
              <a:rPr lang="en-US" altLang="zh-CN" sz="2400" dirty="0" smtClean="0">
                <a:latin typeface="Times New Roman" panose="02020603050405020304" pitchFamily="18" charset="0"/>
                <a:cs typeface="Times New Roman" panose="02020603050405020304" pitchFamily="18" charset="0"/>
              </a:rPr>
              <a:t> is the size of an </a:t>
            </a:r>
            <a:r>
              <a:rPr lang="en-US" altLang="zh-CN" sz="2400" dirty="0" err="1" smtClean="0">
                <a:latin typeface="Times New Roman" panose="02020603050405020304" pitchFamily="18" charset="0"/>
                <a:cs typeface="Times New Roman" panose="02020603050405020304" pitchFamily="18" charset="0"/>
              </a:rPr>
              <a:t>arraylist</a:t>
            </a:r>
            <a:r>
              <a:rPr lang="en-US" altLang="zh-CN" sz="2400" dirty="0" smtClean="0">
                <a:latin typeface="Times New Roman" panose="02020603050405020304" pitchFamily="18" charset="0"/>
                <a:cs typeface="Times New Roman" panose="02020603050405020304" pitchFamily="18" charset="0"/>
              </a:rPr>
              <a:t> can be changed dynamically according to number of element.</a:t>
            </a:r>
            <a:endParaRPr lang="zh-CN"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5807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116632"/>
            <a:ext cx="7010400" cy="914400"/>
          </a:xfrm>
        </p:spPr>
        <p:txBody>
          <a:bodyPr/>
          <a:lstStyle/>
          <a:p>
            <a:r>
              <a:rPr lang="en-US" altLang="zh-CN" dirty="0" smtClean="0">
                <a:latin typeface="+mn-lt"/>
              </a:rPr>
              <a:t>Play Around with the Driver</a:t>
            </a:r>
            <a:endParaRPr lang="zh-CN" altLang="en-US" dirty="0">
              <a:latin typeface="+mn-lt"/>
            </a:endParaRPr>
          </a:p>
        </p:txBody>
      </p:sp>
      <p:sp>
        <p:nvSpPr>
          <p:cNvPr id="3" name="内容占位符 2"/>
          <p:cNvSpPr>
            <a:spLocks noGrp="1"/>
          </p:cNvSpPr>
          <p:nvPr>
            <p:ph idx="1"/>
          </p:nvPr>
        </p:nvSpPr>
        <p:spPr>
          <a:xfrm>
            <a:off x="467544" y="1700808"/>
            <a:ext cx="8229600" cy="4857403"/>
          </a:xfrm>
        </p:spPr>
        <p:txBody>
          <a:bodyPr/>
          <a:lstStyle/>
          <a:p>
            <a:r>
              <a:rPr lang="en-US" altLang="zh-CN" sz="2400" dirty="0" smtClean="0">
                <a:latin typeface="Times New Roman" panose="02020603050405020304" pitchFamily="18" charset="0"/>
                <a:cs typeface="Times New Roman" panose="02020603050405020304" pitchFamily="18" charset="0"/>
              </a:rPr>
              <a:t>Type cast: because </a:t>
            </a:r>
            <a:r>
              <a:rPr lang="en-US" altLang="zh-CN" sz="2400" dirty="0" err="1" smtClean="0">
                <a:latin typeface="Times New Roman" panose="02020603050405020304" pitchFamily="18" charset="0"/>
                <a:cs typeface="Times New Roman" panose="02020603050405020304" pitchFamily="18" charset="0"/>
              </a:rPr>
              <a:t>APointDatabase</a:t>
            </a:r>
            <a:r>
              <a:rPr lang="en-US" altLang="zh-CN" sz="2400" dirty="0" smtClean="0">
                <a:latin typeface="Times New Roman" panose="02020603050405020304" pitchFamily="18" charset="0"/>
                <a:cs typeface="Times New Roman" panose="02020603050405020304" pitchFamily="18" charset="0"/>
              </a:rPr>
              <a:t> extends </a:t>
            </a:r>
            <a:r>
              <a:rPr lang="en-US" altLang="zh-CN" sz="2400" dirty="0" err="1" smtClean="0">
                <a:latin typeface="Times New Roman" panose="02020603050405020304" pitchFamily="18" charset="0"/>
                <a:cs typeface="Times New Roman" panose="02020603050405020304" pitchFamily="18" charset="0"/>
              </a:rPr>
              <a:t>APointHistory</a:t>
            </a:r>
            <a:r>
              <a:rPr lang="en-US" altLang="zh-CN" sz="2400" dirty="0" smtClean="0">
                <a:latin typeface="Times New Roman" panose="02020603050405020304" pitchFamily="18" charset="0"/>
                <a:cs typeface="Times New Roman" panose="02020603050405020304" pitchFamily="18" charset="0"/>
              </a:rPr>
              <a:t>, can we convert a class, which type is </a:t>
            </a:r>
            <a:r>
              <a:rPr lang="en-US" altLang="zh-CN" sz="2400" dirty="0" err="1" smtClean="0">
                <a:latin typeface="Times New Roman" panose="02020603050405020304" pitchFamily="18" charset="0"/>
                <a:cs typeface="Times New Roman" panose="02020603050405020304" pitchFamily="18" charset="0"/>
              </a:rPr>
              <a:t>APointDatabase</a:t>
            </a:r>
            <a:r>
              <a:rPr lang="en-US" altLang="zh-CN" sz="2400" dirty="0" smtClean="0">
                <a:latin typeface="Times New Roman" panose="02020603050405020304" pitchFamily="18" charset="0"/>
                <a:cs typeface="Times New Roman" panose="02020603050405020304" pitchFamily="18" charset="0"/>
              </a:rPr>
              <a:t>, into </a:t>
            </a:r>
            <a:r>
              <a:rPr lang="en-US" altLang="zh-CN" sz="2400" dirty="0" err="1" smtClean="0">
                <a:latin typeface="Times New Roman" panose="02020603050405020304" pitchFamily="18" charset="0"/>
                <a:cs typeface="Times New Roman" panose="02020603050405020304" pitchFamily="18" charset="0"/>
              </a:rPr>
              <a:t>APointHistory</a:t>
            </a:r>
            <a:r>
              <a:rPr lang="en-US" altLang="zh-CN" sz="2400" dirty="0" smtClean="0">
                <a:latin typeface="Times New Roman" panose="02020603050405020304" pitchFamily="18" charset="0"/>
                <a:cs typeface="Times New Roman" panose="02020603050405020304" pitchFamily="18" charset="0"/>
              </a:rPr>
              <a:t>? Or can we do this inversely?</a:t>
            </a:r>
          </a:p>
          <a:p>
            <a:r>
              <a:rPr lang="en-US" altLang="zh-CN" sz="2400" dirty="0" err="1" smtClean="0">
                <a:latin typeface="Times New Roman" panose="02020603050405020304" pitchFamily="18" charset="0"/>
                <a:cs typeface="Times New Roman" panose="02020603050405020304" pitchFamily="18" charset="0"/>
              </a:rPr>
              <a:t>getClass</a:t>
            </a:r>
            <a:r>
              <a:rPr lang="en-US" altLang="zh-CN" sz="2400" dirty="0" smtClean="0">
                <a:latin typeface="Times New Roman" panose="02020603050405020304" pitchFamily="18" charset="0"/>
                <a:cs typeface="Times New Roman" panose="02020603050405020304" pitchFamily="18" charset="0"/>
              </a:rPr>
              <a:t>() and </a:t>
            </a:r>
            <a:r>
              <a:rPr lang="en-US" altLang="zh-CN" sz="2400" dirty="0" err="1" smtClean="0">
                <a:latin typeface="Times New Roman" panose="02020603050405020304" pitchFamily="18" charset="0"/>
                <a:cs typeface="Times New Roman" panose="02020603050405020304" pitchFamily="18" charset="0"/>
              </a:rPr>
              <a:t>getSuperclass</a:t>
            </a:r>
            <a:r>
              <a:rPr lang="en-US" altLang="zh-CN" sz="2400" dirty="0" smtClean="0">
                <a:latin typeface="Times New Roman" panose="02020603050405020304" pitchFamily="18" charset="0"/>
                <a:cs typeface="Times New Roman" panose="02020603050405020304" pitchFamily="18" charset="0"/>
              </a:rPr>
              <a:t>(): check the code using </a:t>
            </a:r>
            <a:r>
              <a:rPr lang="en-US" altLang="zh-CN" sz="2400" dirty="0" err="1" smtClean="0">
                <a:latin typeface="Times New Roman" panose="02020603050405020304" pitchFamily="18" charset="0"/>
                <a:cs typeface="Times New Roman" panose="02020603050405020304" pitchFamily="18" charset="0"/>
              </a:rPr>
              <a:t>getClass</a:t>
            </a:r>
            <a:r>
              <a:rPr lang="en-US" altLang="zh-CN" sz="2400" dirty="0" smtClean="0">
                <a:latin typeface="Times New Roman" panose="02020603050405020304" pitchFamily="18" charset="0"/>
                <a:cs typeface="Times New Roman" panose="02020603050405020304" pitchFamily="18" charset="0"/>
              </a:rPr>
              <a:t>() and </a:t>
            </a:r>
            <a:r>
              <a:rPr lang="en-US" altLang="zh-CN" sz="2400" dirty="0" err="1" smtClean="0">
                <a:latin typeface="Times New Roman" panose="02020603050405020304" pitchFamily="18" charset="0"/>
                <a:cs typeface="Times New Roman" panose="02020603050405020304" pitchFamily="18" charset="0"/>
              </a:rPr>
              <a:t>getSuperclass</a:t>
            </a:r>
            <a:r>
              <a:rPr lang="en-US" altLang="zh-CN" sz="2400" dirty="0" smtClean="0">
                <a:latin typeface="Times New Roman" panose="02020603050405020304" pitchFamily="18" charset="0"/>
                <a:cs typeface="Times New Roman" panose="02020603050405020304" pitchFamily="18" charset="0"/>
              </a:rPr>
              <a:t>() (in line 29 to line31) and their outputs. Try to use these two methods with other classes. Can you generalize what are the results of the two methods?</a:t>
            </a:r>
          </a:p>
          <a:p>
            <a:r>
              <a:rPr lang="en-US" altLang="zh-CN" sz="2400" dirty="0" smtClean="0">
                <a:latin typeface="Times New Roman" panose="02020603050405020304" pitchFamily="18" charset="0"/>
                <a:cs typeface="Times New Roman" panose="02020603050405020304" pitchFamily="18" charset="0"/>
              </a:rPr>
              <a:t>Override: notice that there are 2 different </a:t>
            </a:r>
            <a:r>
              <a:rPr lang="en-US" altLang="zh-CN" sz="2400" dirty="0" err="1" smtClean="0">
                <a:latin typeface="Times New Roman" panose="02020603050405020304" pitchFamily="18" charset="0"/>
                <a:cs typeface="Times New Roman" panose="02020603050405020304" pitchFamily="18" charset="0"/>
              </a:rPr>
              <a:t>toString</a:t>
            </a:r>
            <a:r>
              <a:rPr lang="en-US" altLang="zh-CN" sz="2400" dirty="0" smtClean="0">
                <a:latin typeface="Times New Roman" panose="02020603050405020304" pitchFamily="18" charset="0"/>
                <a:cs typeface="Times New Roman" panose="02020603050405020304" pitchFamily="18" charset="0"/>
              </a:rPr>
              <a:t>() methods in </a:t>
            </a:r>
            <a:r>
              <a:rPr lang="en-US" altLang="zh-CN" sz="2400" dirty="0" err="1" smtClean="0">
                <a:latin typeface="Times New Roman" panose="02020603050405020304" pitchFamily="18" charset="0"/>
                <a:cs typeface="Times New Roman" panose="02020603050405020304" pitchFamily="18" charset="0"/>
              </a:rPr>
              <a:t>APointDatabase</a:t>
            </a:r>
            <a:r>
              <a:rPr lang="en-US" altLang="zh-CN" sz="2400" dirty="0" smtClean="0">
                <a:latin typeface="Times New Roman" panose="02020603050405020304" pitchFamily="18" charset="0"/>
                <a:cs typeface="Times New Roman" panose="02020603050405020304" pitchFamily="18" charset="0"/>
              </a:rPr>
              <a:t>, one calls super and the other does not. Test the results of both methods and see how keyword super works. And comment out both methods and see the output.</a:t>
            </a:r>
            <a:endParaRPr lang="zh-CN"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8830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Arial"/>
              </a:rPr>
              <a:t>Play Around with the Driver</a:t>
            </a:r>
            <a:endParaRPr lang="zh-CN" altLang="en-US" dirty="0"/>
          </a:p>
        </p:txBody>
      </p:sp>
      <p:sp>
        <p:nvSpPr>
          <p:cNvPr id="3" name="内容占位符 2"/>
          <p:cNvSpPr>
            <a:spLocks noGrp="1"/>
          </p:cNvSpPr>
          <p:nvPr>
            <p:ph idx="1"/>
          </p:nvPr>
        </p:nvSpPr>
        <p:spPr>
          <a:xfrm>
            <a:off x="323528" y="1844824"/>
            <a:ext cx="8229600" cy="4525963"/>
          </a:xfrm>
        </p:spPr>
        <p:txBody>
          <a:bodyPr/>
          <a:lstStyle/>
          <a:p>
            <a:r>
              <a:rPr lang="en-US" altLang="zh-CN" sz="2400" dirty="0" smtClean="0">
                <a:latin typeface="Times New Roman" panose="02020603050405020304" pitchFamily="18" charset="0"/>
                <a:cs typeface="Times New Roman" panose="02020603050405020304" pitchFamily="18" charset="0"/>
              </a:rPr>
              <a:t>instanceof operator: line 42 to line 45 in Driver class tests the instanceof operator. The instanceof operator takes two operands and returns a boolean value. Basically it checks whether or not a given object is an instance of a class. Tricky thing: we know that </a:t>
            </a:r>
            <a:r>
              <a:rPr lang="en-US" altLang="zh-CN" sz="2400" dirty="0" err="1" smtClean="0">
                <a:latin typeface="Times New Roman" panose="02020603050405020304" pitchFamily="18" charset="0"/>
                <a:cs typeface="Times New Roman" panose="02020603050405020304" pitchFamily="18" charset="0"/>
              </a:rPr>
              <a:t>A</a:t>
            </a:r>
            <a:r>
              <a:rPr lang="en-US" altLang="zh-CN" sz="2400" dirty="0" err="1">
                <a:latin typeface="Times New Roman" panose="02020603050405020304" pitchFamily="18" charset="0"/>
                <a:cs typeface="Times New Roman" panose="02020603050405020304" pitchFamily="18" charset="0"/>
              </a:rPr>
              <a:t>Point</a:t>
            </a:r>
            <a:r>
              <a:rPr lang="en-US" altLang="zh-CN" sz="2400" dirty="0" err="1" smtClean="0">
                <a:latin typeface="Times New Roman" panose="02020603050405020304" pitchFamily="18" charset="0"/>
                <a:cs typeface="Times New Roman" panose="02020603050405020304" pitchFamily="18" charset="0"/>
              </a:rPr>
              <a:t>Database</a:t>
            </a:r>
            <a:r>
              <a:rPr lang="en-US" altLang="zh-CN" sz="2400" dirty="0" smtClean="0">
                <a:latin typeface="Times New Roman" panose="02020603050405020304" pitchFamily="18" charset="0"/>
                <a:cs typeface="Times New Roman" panose="02020603050405020304" pitchFamily="18" charset="0"/>
              </a:rPr>
              <a:t> extends </a:t>
            </a:r>
            <a:r>
              <a:rPr lang="en-US" altLang="zh-CN" sz="2400" dirty="0" err="1" smtClean="0">
                <a:latin typeface="Times New Roman" panose="02020603050405020304" pitchFamily="18" charset="0"/>
                <a:cs typeface="Times New Roman" panose="02020603050405020304" pitchFamily="18" charset="0"/>
              </a:rPr>
              <a:t>A</a:t>
            </a:r>
            <a:r>
              <a:rPr lang="en-US" altLang="zh-CN" sz="2400" dirty="0" err="1">
                <a:latin typeface="Times New Roman" panose="02020603050405020304" pitchFamily="18" charset="0"/>
                <a:cs typeface="Times New Roman" panose="02020603050405020304" pitchFamily="18" charset="0"/>
              </a:rPr>
              <a:t>Point</a:t>
            </a:r>
            <a:r>
              <a:rPr lang="en-US" altLang="zh-CN" sz="2400" dirty="0" err="1" smtClean="0">
                <a:latin typeface="Times New Roman" panose="02020603050405020304" pitchFamily="18" charset="0"/>
                <a:cs typeface="Times New Roman" panose="02020603050405020304" pitchFamily="18" charset="0"/>
              </a:rPr>
              <a:t>History</a:t>
            </a:r>
            <a:r>
              <a:rPr lang="en-US" altLang="zh-CN" sz="2400" dirty="0" smtClean="0">
                <a:latin typeface="Times New Roman" panose="02020603050405020304" pitchFamily="18" charset="0"/>
                <a:cs typeface="Times New Roman" panose="02020603050405020304" pitchFamily="18" charset="0"/>
              </a:rPr>
              <a:t>, so what is the result </a:t>
            </a:r>
            <a:r>
              <a:rPr lang="en-US" altLang="zh-CN" sz="2400" dirty="0">
                <a:latin typeface="Times New Roman" panose="02020603050405020304" pitchFamily="18" charset="0"/>
                <a:cs typeface="Times New Roman" panose="02020603050405020304" pitchFamily="18" charset="0"/>
              </a:rPr>
              <a:t>of database instanceof </a:t>
            </a:r>
            <a:r>
              <a:rPr lang="en-US" altLang="zh-CN" sz="2400" dirty="0" err="1" smtClean="0">
                <a:latin typeface="Times New Roman" panose="02020603050405020304" pitchFamily="18" charset="0"/>
                <a:cs typeface="Times New Roman" panose="02020603050405020304" pitchFamily="18" charset="0"/>
              </a:rPr>
              <a:t>APointHistory</a:t>
            </a:r>
            <a:r>
              <a:rPr lang="en-US" altLang="zh-CN" sz="2400" dirty="0" smtClean="0">
                <a:latin typeface="Times New Roman" panose="02020603050405020304" pitchFamily="18" charset="0"/>
                <a:cs typeface="Times New Roman" panose="02020603050405020304" pitchFamily="18" charset="0"/>
              </a:rPr>
              <a:t>?</a:t>
            </a:r>
          </a:p>
          <a:p>
            <a:r>
              <a:rPr lang="en-US" altLang="zh-CN" sz="2400" dirty="0" smtClean="0">
                <a:latin typeface="Times New Roman" panose="02020603050405020304" pitchFamily="18" charset="0"/>
                <a:cs typeface="Times New Roman" panose="02020603050405020304" pitchFamily="18" charset="0"/>
              </a:rPr>
              <a:t>Comment out line 9 and remove the comment sign of line 11, test the </a:t>
            </a:r>
            <a:r>
              <a:rPr lang="en-US" altLang="zh-CN" sz="2400" dirty="0" err="1" smtClean="0">
                <a:latin typeface="Times New Roman" panose="02020603050405020304" pitchFamily="18" charset="0"/>
                <a:cs typeface="Times New Roman" panose="02020603050405020304" pitchFamily="18" charset="0"/>
              </a:rPr>
              <a:t>arrayList</a:t>
            </a:r>
            <a:r>
              <a:rPr lang="en-US" altLang="zh-CN" sz="2400" dirty="0" smtClean="0">
                <a:latin typeface="Times New Roman" panose="02020603050405020304" pitchFamily="18" charset="0"/>
                <a:cs typeface="Times New Roman" panose="02020603050405020304" pitchFamily="18" charset="0"/>
              </a:rPr>
              <a:t> implementation of </a:t>
            </a:r>
            <a:r>
              <a:rPr lang="en-US" altLang="zh-CN" sz="2400" dirty="0" err="1" smtClean="0">
                <a:latin typeface="Times New Roman" panose="02020603050405020304" pitchFamily="18" charset="0"/>
                <a:cs typeface="Times New Roman" panose="02020603050405020304" pitchFamily="18" charset="0"/>
              </a:rPr>
              <a:t>A</a:t>
            </a:r>
            <a:r>
              <a:rPr lang="en-US" altLang="zh-CN" sz="2400" dirty="0" err="1">
                <a:latin typeface="Times New Roman" panose="02020603050405020304" pitchFamily="18" charset="0"/>
                <a:cs typeface="Times New Roman" panose="02020603050405020304" pitchFamily="18" charset="0"/>
              </a:rPr>
              <a:t>Point</a:t>
            </a:r>
            <a:r>
              <a:rPr lang="en-US" altLang="zh-CN" sz="2400" dirty="0" err="1" smtClean="0">
                <a:latin typeface="Times New Roman" panose="02020603050405020304" pitchFamily="18" charset="0"/>
                <a:cs typeface="Times New Roman" panose="02020603050405020304" pitchFamily="18" charset="0"/>
              </a:rPr>
              <a:t>History</a:t>
            </a:r>
            <a:r>
              <a:rPr lang="en-US" altLang="zh-CN" sz="2400" dirty="0" smtClean="0">
                <a:latin typeface="Times New Roman" panose="02020603050405020304" pitchFamily="18" charset="0"/>
                <a:cs typeface="Times New Roman" panose="02020603050405020304" pitchFamily="18" charset="0"/>
              </a:rPr>
              <a:t>, get some familiarity of </a:t>
            </a:r>
            <a:r>
              <a:rPr lang="en-US" altLang="zh-CN" sz="2400" dirty="0" err="1" smtClean="0">
                <a:latin typeface="Times New Roman" panose="02020603050405020304" pitchFamily="18" charset="0"/>
                <a:cs typeface="Times New Roman" panose="02020603050405020304" pitchFamily="18" charset="0"/>
              </a:rPr>
              <a:t>arrayList</a:t>
            </a:r>
            <a:r>
              <a:rPr lang="en-US" altLang="zh-CN" sz="2400" dirty="0" smtClean="0">
                <a:latin typeface="Times New Roman" panose="02020603050405020304" pitchFamily="18" charset="0"/>
                <a:cs typeface="Times New Roman" panose="02020603050405020304" pitchFamily="18" charset="0"/>
              </a:rPr>
              <a:t>.</a:t>
            </a:r>
            <a:endParaRPr lang="zh-CN"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9148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To Submit</a:t>
            </a:r>
          </a:p>
        </p:txBody>
      </p:sp>
      <p:sp>
        <p:nvSpPr>
          <p:cNvPr id="3" name="Content Placeholder 2"/>
          <p:cNvSpPr>
            <a:spLocks noGrp="1"/>
          </p:cNvSpPr>
          <p:nvPr>
            <p:ph idx="1"/>
          </p:nvPr>
        </p:nvSpPr>
        <p:spPr/>
        <p:txBody>
          <a:bodyPr/>
          <a:lstStyle/>
          <a:p>
            <a:r>
              <a:rPr lang="en-US"/>
              <a:t>After you're done experimenting, rewrite the main method to have a few of your own statements that use "instanceof", "getClass()", and an overriden "toString()" method. Take a screenshot of your code and the console output and submit it on Sakai</a:t>
            </a:r>
            <a:endParaRPr lang="en-US"/>
          </a:p>
        </p:txBody>
      </p:sp>
    </p:spTree>
    <p:extLst>
      <p:ext uri="{BB962C8B-B14F-4D97-AF65-F5344CB8AC3E}">
        <p14:creationId xmlns:p14="http://schemas.microsoft.com/office/powerpoint/2010/main" val="1984123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476672"/>
            <a:ext cx="7010400" cy="828328"/>
          </a:xfrm>
        </p:spPr>
        <p:txBody>
          <a:bodyPr/>
          <a:lstStyle/>
          <a:p>
            <a:r>
              <a:rPr lang="en-US" altLang="zh-CN" dirty="0" smtClean="0"/>
              <a:t>Resources</a:t>
            </a:r>
            <a:endParaRPr lang="zh-CN" altLang="en-US" dirty="0"/>
          </a:p>
        </p:txBody>
      </p:sp>
      <p:sp>
        <p:nvSpPr>
          <p:cNvPr id="3" name="内容占位符 2"/>
          <p:cNvSpPr>
            <a:spLocks noGrp="1"/>
          </p:cNvSpPr>
          <p:nvPr>
            <p:ph idx="1"/>
          </p:nvPr>
        </p:nvSpPr>
        <p:spPr>
          <a:xfrm>
            <a:off x="457200" y="1628800"/>
            <a:ext cx="8229600" cy="4497363"/>
          </a:xfrm>
        </p:spPr>
        <p:txBody>
          <a:bodyPr/>
          <a:lstStyle/>
          <a:p>
            <a:r>
              <a:rPr lang="en-US" altLang="zh-CN" sz="2800" b="1" dirty="0" err="1">
                <a:latin typeface="Times New Roman" panose="02020603050405020304" pitchFamily="18" charset="0"/>
                <a:cs typeface="Times New Roman" panose="02020603050405020304" pitchFamily="18" charset="0"/>
              </a:rPr>
              <a:t>Arraylist</a:t>
            </a:r>
            <a:r>
              <a:rPr lang="en-US" altLang="zh-CN" sz="2800" b="1" dirty="0" smtClean="0">
                <a:latin typeface="Times New Roman" panose="02020603050405020304" pitchFamily="18" charset="0"/>
                <a:cs typeface="Times New Roman" panose="02020603050405020304" pitchFamily="18" charset="0"/>
              </a:rPr>
              <a:t>: </a:t>
            </a:r>
            <a:r>
              <a:rPr lang="en-US" altLang="zh-CN" sz="2400" dirty="0" smtClean="0">
                <a:latin typeface="Times New Roman" panose="02020603050405020304" pitchFamily="18" charset="0"/>
                <a:cs typeface="Times New Roman" panose="02020603050405020304" pitchFamily="18" charset="0"/>
              </a:rPr>
              <a:t>http</a:t>
            </a:r>
            <a:r>
              <a:rPr lang="en-US" altLang="zh-CN" sz="2400" dirty="0">
                <a:latin typeface="Times New Roman" panose="02020603050405020304" pitchFamily="18" charset="0"/>
                <a:cs typeface="Times New Roman" panose="02020603050405020304" pitchFamily="18" charset="0"/>
              </a:rPr>
              <a:t>://docs.oracle.com/javase/6/docs/api/java/util/ArrayList.html</a:t>
            </a:r>
            <a:endParaRPr lang="en-US" altLang="zh-CN" sz="2400"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Instanceof</a:t>
            </a:r>
            <a:r>
              <a:rPr lang="en-US" altLang="zh-CN" sz="2800" b="1"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http://stackoverflow.com/questions/7526817/use-of-instance-of-in-java</a:t>
            </a:r>
            <a:endParaRPr lang="en-US" altLang="zh-CN" sz="2400" dirty="0" smtClean="0">
              <a:latin typeface="Times New Roman" panose="02020603050405020304" pitchFamily="18" charset="0"/>
              <a:cs typeface="Times New Roman" panose="02020603050405020304" pitchFamily="18" charset="0"/>
            </a:endParaRPr>
          </a:p>
          <a:p>
            <a:r>
              <a:rPr lang="en-US" altLang="zh-CN" sz="2800" b="1" dirty="0" err="1" smtClean="0">
                <a:latin typeface="Times New Roman" panose="02020603050405020304" pitchFamily="18" charset="0"/>
                <a:cs typeface="Times New Roman" panose="02020603050405020304" pitchFamily="18" charset="0"/>
              </a:rPr>
              <a:t>getClass</a:t>
            </a:r>
            <a:r>
              <a:rPr lang="en-US" altLang="zh-CN" sz="2800" b="1" dirty="0" smtClean="0">
                <a:latin typeface="Times New Roman" panose="02020603050405020304" pitchFamily="18" charset="0"/>
                <a:cs typeface="Times New Roman" panose="02020603050405020304" pitchFamily="18" charset="0"/>
              </a:rPr>
              <a:t>() and </a:t>
            </a:r>
            <a:r>
              <a:rPr lang="en-US" altLang="zh-CN" sz="2800" b="1" dirty="0" err="1" smtClean="0">
                <a:latin typeface="Times New Roman" panose="02020603050405020304" pitchFamily="18" charset="0"/>
                <a:cs typeface="Times New Roman" panose="02020603050405020304" pitchFamily="18" charset="0"/>
              </a:rPr>
              <a:t>getSuperclass</a:t>
            </a:r>
            <a:r>
              <a:rPr lang="en-US" altLang="zh-CN" sz="2800" b="1"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http://docs.oracle.com/javase/6/docs/api/java/lang/Object.html</a:t>
            </a:r>
            <a:endParaRPr lang="en-US" altLang="zh-CN"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3923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339</TotalTime>
  <Words>513</Words>
  <Application>Microsoft Macintosh PowerPoint</Application>
  <PresentationFormat>On-screen Show (4:3)</PresentationFormat>
  <Paragraphs>28</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Calibri</vt:lpstr>
      <vt:lpstr>Calibri Light</vt:lpstr>
      <vt:lpstr>Tahoma</vt:lpstr>
      <vt:lpstr>宋体</vt:lpstr>
      <vt:lpstr>Arial</vt:lpstr>
      <vt:lpstr>Times New Roman</vt:lpstr>
      <vt:lpstr>Office Theme</vt:lpstr>
      <vt:lpstr>Recitation 6</vt:lpstr>
      <vt:lpstr>Terms</vt:lpstr>
      <vt:lpstr>Terms</vt:lpstr>
      <vt:lpstr>Object Class</vt:lpstr>
      <vt:lpstr>Program explanation</vt:lpstr>
      <vt:lpstr>Play Around with the Driver</vt:lpstr>
      <vt:lpstr>Play Around with the Driver</vt:lpstr>
      <vt:lpstr>To Submit</vt:lpstr>
      <vt:lpstr>Resources</vt:lpstr>
    </vt:vector>
  </TitlesOfParts>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Recitation 6</dc:title>
  <dc:creator>Andy</dc:creator>
  <cp:lastModifiedBy>Andrew Ghobrial</cp:lastModifiedBy>
  <cp:revision>16</cp:revision>
  <dcterms:created xsi:type="dcterms:W3CDTF">2013-09-26T21:02:45Z</dcterms:created>
  <dcterms:modified xsi:type="dcterms:W3CDTF">2016-09-30T16:31:22Z</dcterms:modified>
</cp:coreProperties>
</file>